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20" r:id="rId61"/>
    <p:sldId id="321" r:id="rId62"/>
    <p:sldId id="322" r:id="rId63"/>
    <p:sldId id="319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hpGbjG4vK4zuv9LWxhzdlke5Y5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  <p:sp>
        <p:nvSpPr>
          <p:cNvPr id="149" name="Google Shape;1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" name="Google Shape;1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a) Documentos: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Organigrama (identificar el propietario, usuarios claves)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Memos, notas internas, minutas, registros contables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Solicitudes de proyectos de sistemas de información anteriore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Documentación de sistemas anteriores</a:t>
            </a:r>
            <a:endParaRPr/>
          </a:p>
          <a:p>
            <a:pPr marL="91440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Diagramas</a:t>
            </a:r>
            <a:endParaRPr/>
          </a:p>
          <a:p>
            <a:pPr marL="91440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o Repositorios de proyecto</a:t>
            </a:r>
            <a:endParaRPr/>
          </a:p>
          <a:p>
            <a:pPr marL="91440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Documentos de diseño</a:t>
            </a:r>
            <a:endParaRPr/>
          </a:p>
          <a:p>
            <a:pPr marL="914400" lvl="2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Manuales de operación y/o entrenamien</a:t>
            </a:r>
            <a:endParaRPr sz="12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endParaRPr sz="1200" i="1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lang="es-AR" sz="1200" b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Documentos que describen la funcionalidad del negocio que está siendo analizada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Declaración de la misión y plan estratégico de la organización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Objetivos formales del departamento en cuestión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Políticas, restricciones, procedimientos operativos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Formularios de operaciones realizadas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Bases de Datos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 i="1">
                <a:latin typeface="Times New Roman"/>
                <a:ea typeface="Times New Roman"/>
                <a:cs typeface="Times New Roman"/>
                <a:sym typeface="Times New Roman"/>
              </a:rPr>
              <a:t>Sistemas en funcionamiento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b) Permiten conocer el historial que origina el proyecto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  <p:sp>
        <p:nvSpPr>
          <p:cNvPr id="160" name="Google Shape;1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a) Se denomina “Investigación y visitas al sitio”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b) Deben buscarse compañías o software con similares características a través de un buscador.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Debe revisarse la autoría de la pagina, fecha de actualización, comentarios de los clientes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revisar si el lugar o producto está posicionado en algún benchmarking.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Indgar si está presente en las redes sociales para poder ver el impacto.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  <p:sp>
        <p:nvSpPr>
          <p:cNvPr id="172" name="Google Shape;1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Lineamientos a tener en cuenta: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❖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Lineamientos de la observación: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quién y cuándo será observado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Obtener el permiso de la persona y explicar el porqué será observado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Mantener bajo perfil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Tomar nota de lo observado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Revisar las notas con la persona apropiada</a:t>
            </a:r>
            <a:endParaRPr/>
          </a:p>
          <a:p>
            <a:pPr marL="457200" lvl="1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 "/>
            </a:pPr>
            <a:r>
              <a:rPr lang="es-AR" sz="12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interrumpir a la persona en su trabajo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  <p:sp>
        <p:nvSpPr>
          <p:cNvPr id="183" name="Google Shape;18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a)Si porque las personas en general deben responder 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a ítems tipo V/F, opciones múltiples y pocas preguntas abiertas.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Esta estructurada y pensada con anterioridad.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b)Inconvenientes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Número bajo de respuestas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No responde a todas las preguntas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Preguntas rígidas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No se puede realizar 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el análisis corporal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No se pueden aclarar respuestas incompletas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sz="1200">
                <a:latin typeface="Times New Roman"/>
                <a:ea typeface="Times New Roman"/>
                <a:cs typeface="Times New Roman"/>
                <a:sym typeface="Times New Roman"/>
              </a:rPr>
              <a:t>Difíciles de preparar</a:t>
            </a:r>
            <a:endParaRPr/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15900" lvl="0" indent="-214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  <p:sp>
        <p:nvSpPr>
          <p:cNvPr id="227" name="Google Shape;22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8" name="Google Shape;22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a) Debe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Vestirse adecuadamente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cortés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Escuchar cuidadosamente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Observar los gestos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paciente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al entrevistado en calma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autocontrol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Terminar a tiempo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b) Evite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que una respuesta no lleva a ningún lado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pistas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Usar jerga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sesgos personales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Hablar en lugar de escuchar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cualquier cosa acerca del tema o del entrevistado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Uso de grabadores (señal de debilidad de escuchar)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  <p:sp>
        <p:nvSpPr>
          <p:cNvPr id="259" name="Google Shape;25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" name="Google Shape;26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a) Debe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Vestirse adecuadamente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cortés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Escuchar cuidadosamente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Observar los gestos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paciente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al entrevistado en calma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autocontrol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Terminar a tiempo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b) Evite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que una respuesta no lleva a ningún lado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pistas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Usar jerga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sesgos personales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Hablar en lugar de escuchar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cualquier cosa acerca del tema o del entrevistado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Uso de grabadores (señal de debilidad de escuchar)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17</a:t>
            </a:fld>
            <a:endParaRPr/>
          </a:p>
        </p:txBody>
      </p:sp>
      <p:sp>
        <p:nvSpPr>
          <p:cNvPr id="268" name="Google Shape;26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" name="Google Shape;26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a) Debe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Vestirse adecuadamente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cortés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Escuchar cuidadosamente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Observar los gestos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Ser paciente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al entrevistado en calma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Mantener el autocontrol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Terminar a tiempo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 b="1">
                <a:latin typeface="Times New Roman"/>
                <a:ea typeface="Times New Roman"/>
                <a:cs typeface="Times New Roman"/>
                <a:sym typeface="Times New Roman"/>
              </a:rPr>
              <a:t>b) Evite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que una respuesta no lleva a ningún lado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pistas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Usar jerga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Revelar sesgos personales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Hablar en lugar de escuchar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Suponer cualquier cosa acerca del tema o del entrevistado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Uso de grabadores (señal de debilidad de escuchar)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18</a:t>
            </a:fld>
            <a:endParaRPr/>
          </a:p>
        </p:txBody>
      </p:sp>
      <p:sp>
        <p:nvSpPr>
          <p:cNvPr id="277" name="Google Shape;2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Proceso mediante el cual se conducen reuniones de grupo altamente estructurados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 con el propósito de analizar problemas y definir requerimientos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b) Requiere de extenso entrenamiento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Reduce el tiempo de exploración de requisitos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Amplia participación de los integrantes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Se trabaja sobre lo que se va generando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19</a:t>
            </a:fld>
            <a:endParaRPr/>
          </a:p>
        </p:txBody>
      </p:sp>
      <p:sp>
        <p:nvSpPr>
          <p:cNvPr id="288" name="Google Shape;2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9" name="Google Shape;2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Técnica para generar ideas al alentar a los participantes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para que ofrezcan tantas ideas como sea posible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en un corto tiempo sin ningún análisis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hasta que se hayan agotado las ideas.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b) Clave para resolver la falta de consenso entre usuarios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Es útil combinarlo con la toma de decisiones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Ayuda a entender el dominio del problema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Encara la dificultad del usuario para transmitir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>
                <a:latin typeface="Times New Roman"/>
                <a:ea typeface="Times New Roman"/>
                <a:cs typeface="Times New Roman"/>
                <a:sym typeface="Times New Roman"/>
              </a:rPr>
              <a:t>Ayuda a entender: al usuario y al analista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  <p:sp>
        <p:nvSpPr>
          <p:cNvPr id="60" name="Google Shape;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7:notes"/>
          <p:cNvSpPr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20</a:t>
            </a:fld>
            <a:endParaRPr/>
          </a:p>
        </p:txBody>
      </p:sp>
      <p:sp>
        <p:nvSpPr>
          <p:cNvPr id="300" name="Google Shape;3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1" name="Google Shape;3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21</a:t>
            </a:fld>
            <a:endParaRPr/>
          </a:p>
        </p:txBody>
      </p:sp>
      <p:sp>
        <p:nvSpPr>
          <p:cNvPr id="332" name="Google Shape;3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22</a:t>
            </a:fld>
            <a:endParaRPr/>
          </a:p>
        </p:txBody>
      </p:sp>
      <p:sp>
        <p:nvSpPr>
          <p:cNvPr id="350" name="Google Shape;3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23</a:t>
            </a:fld>
            <a:endParaRPr/>
          </a:p>
        </p:txBody>
      </p:sp>
      <p:sp>
        <p:nvSpPr>
          <p:cNvPr id="361" name="Google Shape;3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24</a:t>
            </a:fld>
            <a:endParaRPr/>
          </a:p>
        </p:txBody>
      </p:sp>
      <p:sp>
        <p:nvSpPr>
          <p:cNvPr id="370" name="Google Shape;3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" name="Google Shape;3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25</a:t>
            </a:fld>
            <a:endParaRPr/>
          </a:p>
        </p:txBody>
      </p:sp>
      <p:sp>
        <p:nvSpPr>
          <p:cNvPr id="381" name="Google Shape;3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26</a:t>
            </a:fld>
            <a:endParaRPr/>
          </a:p>
        </p:txBody>
      </p:sp>
      <p:sp>
        <p:nvSpPr>
          <p:cNvPr id="390" name="Google Shape;3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1" name="Google Shape;3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27</a:t>
            </a:fld>
            <a:endParaRPr/>
          </a:p>
        </p:txBody>
      </p:sp>
      <p:sp>
        <p:nvSpPr>
          <p:cNvPr id="399" name="Google Shape;3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0" name="Google Shape;4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28</a:t>
            </a:fld>
            <a:endParaRPr/>
          </a:p>
        </p:txBody>
      </p:sp>
      <p:sp>
        <p:nvSpPr>
          <p:cNvPr id="408" name="Google Shape;40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9" name="Google Shape;40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29</a:t>
            </a:fld>
            <a:endParaRPr/>
          </a:p>
        </p:txBody>
      </p:sp>
      <p:sp>
        <p:nvSpPr>
          <p:cNvPr id="417" name="Google Shape;4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8" name="Google Shape;4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  <p:sp>
        <p:nvSpPr>
          <p:cNvPr id="72" name="Google Shape;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8:notes"/>
          <p:cNvSpPr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30</a:t>
            </a:fld>
            <a:endParaRPr/>
          </a:p>
        </p:txBody>
      </p:sp>
      <p:sp>
        <p:nvSpPr>
          <p:cNvPr id="426" name="Google Shape;4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7" name="Google Shape;42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31</a:t>
            </a:fld>
            <a:endParaRPr/>
          </a:p>
        </p:txBody>
      </p:sp>
      <p:sp>
        <p:nvSpPr>
          <p:cNvPr id="435" name="Google Shape;4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6" name="Google Shape;43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32</a:t>
            </a:fld>
            <a:endParaRPr/>
          </a:p>
        </p:txBody>
      </p:sp>
      <p:sp>
        <p:nvSpPr>
          <p:cNvPr id="444" name="Google Shape;4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5" name="Google Shape;44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33</a:t>
            </a:fld>
            <a:endParaRPr/>
          </a:p>
        </p:txBody>
      </p:sp>
      <p:sp>
        <p:nvSpPr>
          <p:cNvPr id="453" name="Google Shape;4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34</a:t>
            </a:fld>
            <a:endParaRPr/>
          </a:p>
        </p:txBody>
      </p:sp>
      <p:sp>
        <p:nvSpPr>
          <p:cNvPr id="462" name="Google Shape;4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3" name="Google Shape;4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35</a:t>
            </a:fld>
            <a:endParaRPr/>
          </a:p>
        </p:txBody>
      </p:sp>
      <p:sp>
        <p:nvSpPr>
          <p:cNvPr id="471" name="Google Shape;47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44:notes"/>
          <p:cNvSpPr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36</a:t>
            </a:fld>
            <a:endParaRPr/>
          </a:p>
        </p:txBody>
      </p:sp>
      <p:sp>
        <p:nvSpPr>
          <p:cNvPr id="482" name="Google Shape;4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37</a:t>
            </a:fld>
            <a:endParaRPr/>
          </a:p>
        </p:txBody>
      </p:sp>
      <p:sp>
        <p:nvSpPr>
          <p:cNvPr id="492" name="Google Shape;4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3" name="Google Shape;49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38</a:t>
            </a:fld>
            <a:endParaRPr/>
          </a:p>
        </p:txBody>
      </p:sp>
      <p:sp>
        <p:nvSpPr>
          <p:cNvPr id="502" name="Google Shape;50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3" name="Google Shape;50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39</a:t>
            </a:fld>
            <a:endParaRPr/>
          </a:p>
        </p:txBody>
      </p:sp>
      <p:sp>
        <p:nvSpPr>
          <p:cNvPr id="512" name="Google Shape;5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3" name="Google Shape;51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  <p:sp>
        <p:nvSpPr>
          <p:cNvPr id="88" name="Google Shape;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" name="Google Shape;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40</a:t>
            </a:fld>
            <a:endParaRPr/>
          </a:p>
        </p:txBody>
      </p:sp>
      <p:sp>
        <p:nvSpPr>
          <p:cNvPr id="522" name="Google Shape;5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41</a:t>
            </a:fld>
            <a:endParaRPr/>
          </a:p>
        </p:txBody>
      </p:sp>
      <p:sp>
        <p:nvSpPr>
          <p:cNvPr id="532" name="Google Shape;53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3" name="Google Shape;53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42</a:t>
            </a:fld>
            <a:endParaRPr/>
          </a:p>
        </p:txBody>
      </p:sp>
      <p:sp>
        <p:nvSpPr>
          <p:cNvPr id="542" name="Google Shape;54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3" name="Google Shape;54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43</a:t>
            </a:fld>
            <a:endParaRPr/>
          </a:p>
        </p:txBody>
      </p:sp>
      <p:sp>
        <p:nvSpPr>
          <p:cNvPr id="553" name="Google Shape;55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4" name="Google Shape;5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44</a:t>
            </a:fld>
            <a:endParaRPr/>
          </a:p>
        </p:txBody>
      </p:sp>
      <p:sp>
        <p:nvSpPr>
          <p:cNvPr id="563" name="Google Shape;5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4" name="Google Shape;56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45</a:t>
            </a:fld>
            <a:endParaRPr/>
          </a:p>
        </p:txBody>
      </p:sp>
      <p:sp>
        <p:nvSpPr>
          <p:cNvPr id="574" name="Google Shape;5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  <p:sp>
        <p:nvSpPr>
          <p:cNvPr id="99" name="Google Shape;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3" name="Google Shape;64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0e62d47d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70e62d47d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g70e62d47d2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  <p:sp>
        <p:nvSpPr>
          <p:cNvPr id="109" name="Google Shape;1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" name="Google Shape;1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0e62d47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70e62d47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2" name="Google Shape;742;g70e62d47d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AR"/>
              <a:t>63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  <p:sp>
        <p:nvSpPr>
          <p:cNvPr id="138" name="Google Shape;13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59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25:notes"/>
          <p:cNvSpPr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6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  <a:defRPr sz="44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A6617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dt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pic>
        <p:nvPicPr>
          <p:cNvPr id="24" name="Google Shape;24;p66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1928" y="12576"/>
            <a:ext cx="12144672" cy="40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  <a:defRPr sz="4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>
            <a:spLocks noGrp="1"/>
          </p:cNvSpPr>
          <p:nvPr>
            <p:ph type="title"/>
          </p:nvPr>
        </p:nvSpPr>
        <p:spPr>
          <a:xfrm>
            <a:off x="623392" y="332656"/>
            <a:ext cx="10284094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/>
            </a:lvl1pPr>
            <a:lvl2pPr marL="914400" lvl="1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/>
            </a:lvl2pPr>
            <a:lvl3pPr marL="1371600" lvl="2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3"/>
          <p:cNvSpPr txBox="1">
            <a:spLocks noGrp="1"/>
          </p:cNvSpPr>
          <p:nvPr>
            <p:ph type="title"/>
          </p:nvPr>
        </p:nvSpPr>
        <p:spPr>
          <a:xfrm>
            <a:off x="1190627" y="1151931"/>
            <a:ext cx="9810751" cy="23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375" tIns="51175" rIns="102375" bIns="51175" anchor="b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3"/>
          <p:cNvSpPr txBox="1">
            <a:spLocks noGrp="1"/>
          </p:cNvSpPr>
          <p:nvPr>
            <p:ph type="body" idx="1"/>
          </p:nvPr>
        </p:nvSpPr>
        <p:spPr>
          <a:xfrm>
            <a:off x="1190627" y="3536157"/>
            <a:ext cx="9810751" cy="79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375" tIns="51175" rIns="102375" bIns="51175" anchor="t" anchorCtr="0">
            <a:normAutofit/>
          </a:bodyPr>
          <a:lstStyle>
            <a:lvl1pPr marL="457200" lvl="0" indent="-22860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67"/>
              <a:buNone/>
              <a:defRPr sz="3305"/>
            </a:lvl1pPr>
            <a:lvl2pPr marL="914400" lvl="1" indent="-228600" algn="ctr">
              <a:lnSpc>
                <a:spcPct val="94000"/>
              </a:lnSpc>
              <a:spcBef>
                <a:spcPts val="224"/>
              </a:spcBef>
              <a:spcAft>
                <a:spcPts val="0"/>
              </a:spcAft>
              <a:buClr>
                <a:schemeClr val="dk2"/>
              </a:buClr>
              <a:buSzPts val="4267"/>
              <a:buNone/>
              <a:defRPr sz="3305"/>
            </a:lvl2pPr>
            <a:lvl3pPr marL="1371600" lvl="2" indent="-228600" algn="ctr">
              <a:lnSpc>
                <a:spcPct val="94000"/>
              </a:lnSpc>
              <a:spcBef>
                <a:spcPts val="224"/>
              </a:spcBef>
              <a:spcAft>
                <a:spcPts val="0"/>
              </a:spcAft>
              <a:buClr>
                <a:schemeClr val="dk2"/>
              </a:buClr>
              <a:buSzPts val="4267"/>
              <a:buNone/>
              <a:defRPr sz="3305"/>
            </a:lvl3pPr>
            <a:lvl4pPr marL="1828800" lvl="3" indent="-228600" algn="ctr">
              <a:lnSpc>
                <a:spcPct val="94000"/>
              </a:lnSpc>
              <a:spcBef>
                <a:spcPts val="224"/>
              </a:spcBef>
              <a:spcAft>
                <a:spcPts val="0"/>
              </a:spcAft>
              <a:buClr>
                <a:schemeClr val="dk2"/>
              </a:buClr>
              <a:buSzPts val="4267"/>
              <a:buNone/>
              <a:defRPr sz="3305"/>
            </a:lvl4pPr>
            <a:lvl5pPr marL="2286000" lvl="4" indent="-228600" algn="ctr">
              <a:lnSpc>
                <a:spcPct val="94000"/>
              </a:lnSpc>
              <a:spcBef>
                <a:spcPts val="224"/>
              </a:spcBef>
              <a:spcAft>
                <a:spcPts val="0"/>
              </a:spcAft>
              <a:buClr>
                <a:schemeClr val="dk2"/>
              </a:buClr>
              <a:buSzPts val="4267"/>
              <a:buNone/>
              <a:defRPr sz="3305"/>
            </a:lvl5pPr>
            <a:lvl6pPr marL="2743200" lvl="5" indent="-342900" algn="l">
              <a:lnSpc>
                <a:spcPct val="94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60"/>
              </a:spcBef>
              <a:spcAft>
                <a:spcPts val="224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8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84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3" name="Google Shape;43;p6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44" name="Google Shape;44;p68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8"/>
          <p:cNvSpPr txBox="1">
            <a:spLocks noGrp="1"/>
          </p:cNvSpPr>
          <p:nvPr>
            <p:ph type="body" idx="3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46" name="Google Shape;46;p68"/>
          <p:cNvSpPr txBox="1">
            <a:spLocks noGrp="1"/>
          </p:cNvSpPr>
          <p:nvPr>
            <p:ph type="dt" idx="10"/>
          </p:nvPr>
        </p:nvSpPr>
        <p:spPr>
          <a:xfrm>
            <a:off x="2898948" y="6511624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84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800"/>
              <a:buFont typeface="Calibri"/>
              <a:buNone/>
              <a:defRPr sz="4800" b="1" i="0" u="none" strike="noStrike" cap="none">
                <a:solidFill>
                  <a:srgbClr val="4A661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65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65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13" name="Google Shape;13;p65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5"/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" name="Google Shape;15;p65"/>
          <p:cNvCxnSpPr/>
          <p:nvPr/>
        </p:nvCxnSpPr>
        <p:spPr>
          <a:xfrm>
            <a:off x="623390" y="1169122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1508" y="0"/>
            <a:ext cx="1210492" cy="11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5"/>
          <p:cNvSpPr txBox="1"/>
          <p:nvPr/>
        </p:nvSpPr>
        <p:spPr>
          <a:xfrm>
            <a:off x="3763617" y="6554697"/>
            <a:ext cx="8259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7" Type="http://schemas.openxmlformats.org/officeDocument/2006/relationships/slide" Target="slide4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40.xml"/><Relationship Id="rId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3SgXeu-Se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b3xG_YjgvI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v357YzY7-k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685800" y="6481763"/>
            <a:ext cx="2241550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Ingeniería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9266238" y="27813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 dirty="0"/>
              <a:t>INGENIERIA DE SOFTWARE II</a:t>
            </a:r>
            <a:br>
              <a:rPr lang="es-AR" dirty="0"/>
            </a:br>
            <a:r>
              <a:rPr lang="es-AR" dirty="0"/>
              <a:t>2025</a:t>
            </a:r>
            <a:endParaRPr dirty="0"/>
          </a:p>
        </p:txBody>
      </p:sp>
      <p:sp>
        <p:nvSpPr>
          <p:cNvPr id="57" name="Google Shape;57;p1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4400"/>
              <a:t>Clase 1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565944" y="10570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Muestreo de la documentación, los formularios y los datos existentes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Whitten Bentley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68277" y="1491587"/>
            <a:ext cx="8136274" cy="465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Recolección de hechos a partir de la documentación existente.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" marR="0" lvl="1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¿Qué tipo de documentos pueden enseñar algo acerca del sistema?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2" indent="-4572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Organigrama (identificar el propietario, usuarios claves).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2" indent="-4572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Memos, notas internas, minutas, registros contables.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2" indent="-4572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Solicitudes de proyectos de sistemas de información anteriores.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Permiten conocer el historial que origina el proyecto.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3713" y="3900488"/>
            <a:ext cx="3998913" cy="299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623888" y="64293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Whitten Bentley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484249" y="1419293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El analista se convierte en observador de las personas y actividades con el objeto de aprender acerca del sistema.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Lineamientos de la observación: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Determinar quién y cuándo será observado.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Obtener el permiso de la persona y explicar el porqué será observado.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Mantener bajo perfil.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Tomar nota de lo observado.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Revisar las notas con la persona apropiada.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6329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No interrumpir a la persona en su trabajo.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761939" y="160676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-AR"/>
              <a:t>Observación del ambiente de trabajo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829" y="3593031"/>
            <a:ext cx="5079171" cy="317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632474" y="18864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Visitas al sitio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Whitten Bentley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23392" y="1902579"/>
            <a:ext cx="9793088" cy="284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" marR="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Investigar el dominio del problema. 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Patrones de soluciones (mismo problema en otra organización).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Revistas especializadas.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Buscar problemas similares en internet.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Consultar otras organizaciones.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943" y="3519487"/>
            <a:ext cx="4544637" cy="30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641196" y="18864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Cuestionarios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Whitten Bentley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31"/>
          <p:cNvGrpSpPr/>
          <p:nvPr/>
        </p:nvGrpSpPr>
        <p:grpSpPr>
          <a:xfrm>
            <a:off x="2279577" y="1792288"/>
            <a:ext cx="7696027" cy="3416300"/>
            <a:chOff x="755576" y="1792288"/>
            <a:chExt cx="7696027" cy="3416300"/>
          </a:xfrm>
        </p:grpSpPr>
        <p:sp>
          <p:nvSpPr>
            <p:cNvPr id="192" name="Google Shape;192;p31"/>
            <p:cNvSpPr/>
            <p:nvPr/>
          </p:nvSpPr>
          <p:spPr>
            <a:xfrm>
              <a:off x="2928864" y="2795588"/>
              <a:ext cx="2946400" cy="431800"/>
            </a:xfrm>
            <a:prstGeom prst="rect">
              <a:avLst/>
            </a:prstGeom>
            <a:noFill/>
            <a:ln w="25400" cap="flat" cmpd="sng">
              <a:solidFill>
                <a:srgbClr val="0A024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65376" y="2824163"/>
              <a:ext cx="29337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AR" sz="18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Velocidad de conclusión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928864" y="3328988"/>
              <a:ext cx="2946400" cy="431800"/>
            </a:xfrm>
            <a:prstGeom prst="rect">
              <a:avLst/>
            </a:prstGeom>
            <a:noFill/>
            <a:ln w="25400" cap="flat" cmpd="sng">
              <a:solidFill>
                <a:srgbClr val="0A024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965376" y="3357563"/>
              <a:ext cx="29337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AR" sz="18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Naturaleza exploratoria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928864" y="3709988"/>
              <a:ext cx="2946400" cy="431800"/>
            </a:xfrm>
            <a:prstGeom prst="rect">
              <a:avLst/>
            </a:prstGeom>
            <a:noFill/>
            <a:ln w="25400" cap="flat" cmpd="sng">
              <a:solidFill>
                <a:srgbClr val="0A024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2928864" y="4243388"/>
              <a:ext cx="2946400" cy="431800"/>
            </a:xfrm>
            <a:prstGeom prst="rect">
              <a:avLst/>
            </a:prstGeom>
            <a:noFill/>
            <a:ln w="25400" cap="flat" cmpd="sng">
              <a:solidFill>
                <a:srgbClr val="0A024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2965376" y="4271963"/>
              <a:ext cx="29337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AR" sz="18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Facilidad de preparación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928864" y="4776788"/>
              <a:ext cx="2946400" cy="431800"/>
            </a:xfrm>
            <a:prstGeom prst="rect">
              <a:avLst/>
            </a:prstGeom>
            <a:noFill/>
            <a:ln w="25400" cap="flat" cmpd="sng">
              <a:solidFill>
                <a:srgbClr val="0A024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965376" y="4805363"/>
              <a:ext cx="29337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AR" sz="18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Facilidad de Análisis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201" name="Google Shape;201;p31"/>
            <p:cNvCxnSpPr/>
            <p:nvPr/>
          </p:nvCxnSpPr>
          <p:spPr>
            <a:xfrm rot="10800000">
              <a:off x="1758876" y="30114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2" name="Google Shape;202;p31"/>
            <p:cNvCxnSpPr/>
            <p:nvPr/>
          </p:nvCxnSpPr>
          <p:spPr>
            <a:xfrm rot="10800000">
              <a:off x="1758876" y="35448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3" name="Google Shape;203;p31"/>
            <p:cNvCxnSpPr/>
            <p:nvPr/>
          </p:nvCxnSpPr>
          <p:spPr>
            <a:xfrm rot="10800000">
              <a:off x="1758876" y="39258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4" name="Google Shape;204;p31"/>
            <p:cNvCxnSpPr/>
            <p:nvPr/>
          </p:nvCxnSpPr>
          <p:spPr>
            <a:xfrm rot="10800000">
              <a:off x="1758876" y="44592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5" name="Google Shape;205;p31"/>
            <p:cNvCxnSpPr/>
            <p:nvPr/>
          </p:nvCxnSpPr>
          <p:spPr>
            <a:xfrm rot="10800000">
              <a:off x="1758876" y="49926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6" name="Google Shape;206;p31"/>
            <p:cNvCxnSpPr/>
            <p:nvPr/>
          </p:nvCxnSpPr>
          <p:spPr>
            <a:xfrm rot="10800000">
              <a:off x="5873676" y="30114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07" name="Google Shape;207;p31"/>
            <p:cNvCxnSpPr/>
            <p:nvPr/>
          </p:nvCxnSpPr>
          <p:spPr>
            <a:xfrm rot="10800000">
              <a:off x="5873676" y="35448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08" name="Google Shape;208;p31"/>
            <p:cNvCxnSpPr/>
            <p:nvPr/>
          </p:nvCxnSpPr>
          <p:spPr>
            <a:xfrm rot="10800000">
              <a:off x="5873676" y="39258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09" name="Google Shape;209;p31"/>
            <p:cNvCxnSpPr/>
            <p:nvPr/>
          </p:nvCxnSpPr>
          <p:spPr>
            <a:xfrm rot="10800000">
              <a:off x="5873676" y="44592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210" name="Google Shape;210;p31"/>
            <p:cNvCxnSpPr/>
            <p:nvPr/>
          </p:nvCxnSpPr>
          <p:spPr>
            <a:xfrm rot="10800000">
              <a:off x="5873676" y="4992688"/>
              <a:ext cx="117633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211" name="Google Shape;211;p31"/>
            <p:cNvSpPr/>
            <p:nvPr/>
          </p:nvSpPr>
          <p:spPr>
            <a:xfrm>
              <a:off x="755576" y="2290763"/>
              <a:ext cx="1208665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Abiertas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984176" y="2824163"/>
              <a:ext cx="823945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Lenta</a:t>
              </a:r>
              <a:endParaRPr sz="1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7156376" y="2290763"/>
              <a:ext cx="1295227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Cerradas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113014" y="1792288"/>
              <a:ext cx="2538412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Tipos de Preguntas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984176" y="3357563"/>
              <a:ext cx="625172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Alta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84176" y="3738563"/>
              <a:ext cx="625172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Alta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984176" y="4271963"/>
              <a:ext cx="726162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Fácil</a:t>
              </a:r>
              <a:endParaRPr sz="1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984176" y="4729163"/>
              <a:ext cx="811120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Difícil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7156376" y="2824163"/>
              <a:ext cx="997069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Rápida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7156376" y="3357563"/>
              <a:ext cx="767840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Poca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7156376" y="3738563"/>
              <a:ext cx="767840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Poca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7156376" y="4271963"/>
              <a:ext cx="811120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Difícil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7156376" y="4729163"/>
              <a:ext cx="726162" cy="397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-AR" sz="2000" b="0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Fácil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65376" y="3814763"/>
              <a:ext cx="29337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AR" sz="1800" b="1" i="0" u="none" strike="noStrike" cap="none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Amplitud y profundidad</a:t>
              </a:r>
              <a:endPara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548482" y="-116592"/>
            <a:ext cx="10806112" cy="12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676275" y="1998663"/>
            <a:ext cx="4662488" cy="376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C7FAC3A-01E7-4D49-8458-3FE58D56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5341"/>
            <a:ext cx="12192000" cy="64464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0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Organización de una entrevista</a:t>
            </a:r>
            <a:br>
              <a:rPr lang="es-AR"/>
            </a:br>
            <a:endParaRPr/>
          </a:p>
        </p:txBody>
      </p:sp>
      <p:sp>
        <p:nvSpPr>
          <p:cNvPr id="253" name="Google Shape;253;p80"/>
          <p:cNvSpPr txBox="1"/>
          <p:nvPr/>
        </p:nvSpPr>
        <p:spPr>
          <a:xfrm>
            <a:off x="623392" y="1902579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marR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</a:pPr>
            <a:r>
              <a:rPr lang="es-AR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Piramidal  (Inductivo)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</a:pPr>
            <a:r>
              <a:rPr lang="es-AR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Embudo (Deductivo)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130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0604" marR="0" lvl="1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</a:pPr>
            <a:r>
              <a:rPr lang="es-AR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Diamante (</a:t>
            </a:r>
            <a:r>
              <a:rPr lang="es-AR" sz="20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Comb</a:t>
            </a:r>
            <a:r>
              <a:rPr lang="es-AR" sz="2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. de las anteriores)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4" name="Google Shape;254;p80"/>
          <p:cNvSpPr/>
          <p:nvPr/>
        </p:nvSpPr>
        <p:spPr>
          <a:xfrm>
            <a:off x="6528048" y="2204864"/>
            <a:ext cx="1440160" cy="93610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0"/>
          <p:cNvSpPr/>
          <p:nvPr/>
        </p:nvSpPr>
        <p:spPr>
          <a:xfrm>
            <a:off x="6384032" y="3573016"/>
            <a:ext cx="1440160" cy="864096"/>
          </a:xfrm>
          <a:prstGeom prst="flowChartMerg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0"/>
          <p:cNvSpPr/>
          <p:nvPr/>
        </p:nvSpPr>
        <p:spPr>
          <a:xfrm>
            <a:off x="6672064" y="4653136"/>
            <a:ext cx="1224136" cy="1368152"/>
          </a:xfrm>
          <a:prstGeom prst="flowChartSort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1"/>
          <p:cNvSpPr/>
          <p:nvPr/>
        </p:nvSpPr>
        <p:spPr>
          <a:xfrm>
            <a:off x="598803" y="24202"/>
            <a:ext cx="10806112" cy="12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1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81"/>
          <p:cNvPicPr preferRelativeResize="0"/>
          <p:nvPr/>
        </p:nvPicPr>
        <p:blipFill rotWithShape="1">
          <a:blip r:embed="rId3">
            <a:alphaModFix/>
          </a:blip>
          <a:srcRect t="1" b="53306"/>
          <a:stretch/>
        </p:blipFill>
        <p:spPr>
          <a:xfrm>
            <a:off x="3006437" y="24202"/>
            <a:ext cx="9185563" cy="6362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1"/>
          <p:cNvSpPr txBox="1"/>
          <p:nvPr/>
        </p:nvSpPr>
        <p:spPr>
          <a:xfrm>
            <a:off x="457199" y="2767280"/>
            <a:ext cx="25492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 de guión</a:t>
            </a:r>
            <a:endParaRPr sz="4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2"/>
          <p:cNvSpPr/>
          <p:nvPr/>
        </p:nvSpPr>
        <p:spPr>
          <a:xfrm>
            <a:off x="598803" y="24202"/>
            <a:ext cx="10806112" cy="12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2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2"/>
          <p:cNvSpPr txBox="1"/>
          <p:nvPr/>
        </p:nvSpPr>
        <p:spPr>
          <a:xfrm>
            <a:off x="720435" y="2923309"/>
            <a:ext cx="25492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 de guión</a:t>
            </a:r>
            <a:endParaRPr sz="4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82"/>
          <p:cNvPicPr preferRelativeResize="0"/>
          <p:nvPr/>
        </p:nvPicPr>
        <p:blipFill rotWithShape="1">
          <a:blip r:embed="rId3">
            <a:alphaModFix/>
          </a:blip>
          <a:srcRect t="47122"/>
          <a:stretch/>
        </p:blipFill>
        <p:spPr>
          <a:xfrm>
            <a:off x="3061855" y="332509"/>
            <a:ext cx="9276629" cy="633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623888" y="11663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JRP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Whitten Bentley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l="1860" t="8180" r="5068" b="4868"/>
          <a:stretch/>
        </p:blipFill>
        <p:spPr>
          <a:xfrm>
            <a:off x="1905025" y="460288"/>
            <a:ext cx="8208912" cy="58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623887" y="18864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Brainstorming</a:t>
            </a:r>
            <a:endParaRPr sz="40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4" descr="http://playpublicidad.com/prohibidodetenerse/wp-content/uploads/2014/06/nota_brainstorming.jpg"/>
          <p:cNvPicPr preferRelativeResize="0"/>
          <p:nvPr/>
        </p:nvPicPr>
        <p:blipFill rotWithShape="1">
          <a:blip r:embed="rId3">
            <a:alphaModFix/>
          </a:blip>
          <a:srcRect t="1" b="3960"/>
          <a:stretch/>
        </p:blipFill>
        <p:spPr>
          <a:xfrm>
            <a:off x="3606084" y="1317352"/>
            <a:ext cx="8286741" cy="529376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168275" y="1527088"/>
            <a:ext cx="3863398" cy="498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marR="0" lvl="0" indent="-6858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Técnica para generar ideas al alentar a los participantes para que ofrezcan tantas ideas como sea posible en un corto tiempo sin ningún análisis hasta que se hayan agotado las ideas.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8382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8382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8382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-6858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 promueve el desarrollo de ideas creativas para obtener soluciones.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68580" marR="0" lvl="0" indent="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695400" y="96369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Ingeniería de Software II - Temas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1- Gestión o Administración de Proyectos.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2- Diseño e Implementación de Software.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3- Verificación y Validación.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4- Mantenimiento de Software.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5- Gestión de Configuración.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6- Conceptos de Auditoría y Peritaje.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4097" y="2276872"/>
            <a:ext cx="2592483" cy="275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"/>
          <p:cNvSpPr/>
          <p:nvPr/>
        </p:nvSpPr>
        <p:spPr>
          <a:xfrm>
            <a:off x="550863" y="5073650"/>
            <a:ext cx="10780712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AR" sz="7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550863" y="4359275"/>
            <a:ext cx="922813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9266238" y="27813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"/>
          <p:cNvSpPr txBox="1">
            <a:spLocks noGrp="1"/>
          </p:cNvSpPr>
          <p:nvPr>
            <p:ph type="title"/>
          </p:nvPr>
        </p:nvSpPr>
        <p:spPr>
          <a:xfrm>
            <a:off x="479376" y="4586033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 dirty="0"/>
              <a:t>Requerimientos</a:t>
            </a:r>
            <a:endParaRPr dirty="0"/>
          </a:p>
        </p:txBody>
      </p:sp>
      <p:sp>
        <p:nvSpPr>
          <p:cNvPr id="307" name="Google Shape;307;p2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4000" dirty="0"/>
              <a:t>Repaso</a:t>
            </a:r>
            <a:endParaRPr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"/>
          <p:cNvSpPr/>
          <p:nvPr/>
        </p:nvSpPr>
        <p:spPr>
          <a:xfrm>
            <a:off x="750373" y="10570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Tipos de requerimientos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75E1F22C-5398-C7A9-FC62-9FE999F6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837" y="1009650"/>
            <a:ext cx="836295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"/>
          <p:cNvSpPr/>
          <p:nvPr/>
        </p:nvSpPr>
        <p:spPr>
          <a:xfrm>
            <a:off x="574326" y="11663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Especificación del sistema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"/>
          <p:cNvSpPr/>
          <p:nvPr/>
        </p:nvSpPr>
        <p:spPr>
          <a:xfrm>
            <a:off x="338138" y="1844824"/>
            <a:ext cx="11226799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7662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Documento, también denominado </a:t>
            </a:r>
            <a:r>
              <a:rPr lang="es-AR" sz="2800" b="1" i="1" u="sng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ConOps</a:t>
            </a:r>
            <a:r>
              <a:rPr lang="es-AR" sz="2800" b="1" i="1" u="sng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y normalizado en el estándar </a:t>
            </a:r>
            <a:r>
              <a:rPr lang="es-AR" sz="2800" b="1" i="1" u="sng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IEEE </a:t>
            </a:r>
            <a:r>
              <a:rPr lang="es-AR" sz="2800" b="1" i="1" u="sng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Std</a:t>
            </a:r>
            <a:r>
              <a:rPr lang="es-AR" sz="2800" b="1" i="1" u="sng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1362-1998.</a:t>
            </a:r>
            <a:endParaRPr sz="1400" b="1" i="1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2" marR="0" lvl="1" indent="-1650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7662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Documento dirigido a los usuarios, que describe las características de un sistema propuesto, desde el punto de vista del usuario.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2" marR="0" lvl="1" indent="-1650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7662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Descripción del Sistema es el medio de comunicación que recoge la visión general, cualitativa y cuantitativa de las características del sistema; compartido por la parte cliente y desarrolladora.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635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10106025" y="2133600"/>
            <a:ext cx="574675" cy="1655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67" y="-103"/>
                </a:lnTo>
                <a:lnTo>
                  <a:pt x="56" y="7"/>
                </a:lnTo>
                <a:lnTo>
                  <a:pt x="167" y="-47"/>
                </a:lnTo>
                <a:lnTo>
                  <a:pt x="167" y="-103"/>
                </a:lnTo>
                <a:lnTo>
                  <a:pt x="38" y="4743"/>
                </a:lnTo>
                <a:lnTo>
                  <a:pt x="167" y="-103"/>
                </a:lnTo>
                <a:close/>
              </a:path>
              <a:path w="120000" h="120000" fill="none" extrusionOk="0">
                <a:moveTo>
                  <a:pt x="56" y="4743"/>
                </a:moveTo>
                <a:lnTo>
                  <a:pt x="167" y="437"/>
                </a:lnTo>
                <a:lnTo>
                  <a:pt x="167" y="-103"/>
                </a:lnTo>
                <a:lnTo>
                  <a:pt x="0" y="7"/>
                </a:lnTo>
                <a:lnTo>
                  <a:pt x="0" y="0"/>
                </a:lnTo>
                <a:lnTo>
                  <a:pt x="167" y="-103"/>
                </a:lnTo>
                <a:lnTo>
                  <a:pt x="56" y="7"/>
                </a:lnTo>
              </a:path>
            </a:pathLst>
          </a:custGeom>
          <a:noFill/>
          <a:ln w="9525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6"/>
          <p:cNvSpPr/>
          <p:nvPr/>
        </p:nvSpPr>
        <p:spPr>
          <a:xfrm rot="5400000">
            <a:off x="10295731" y="2670969"/>
            <a:ext cx="2198688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ConOps  IEEE Std1362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/>
          <p:nvPr/>
        </p:nvSpPr>
        <p:spPr>
          <a:xfrm>
            <a:off x="623887" y="45779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del sistema - </a:t>
            </a:r>
            <a:r>
              <a:rPr lang="es-AR" sz="4000" b="0" i="0" u="sng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IEEE 1362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168275" y="1602451"/>
            <a:ext cx="11226799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Ofrece un formato y contenidos para la confección de las descripciones de sistema en los desarrollos y modificaciones de sistemas.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estándar no especifica técnicas exactas, sino que proporciona las líneas generales que deben respetarse. Es una guía de referencia.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estándar identifica los elementos que al menos debe incluir una Descripción del sistema. El usuario puede incorporar otros elementos, agregando cláusulas y </a:t>
            </a:r>
            <a:r>
              <a:rPr lang="es-AR" sz="32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sub-cláusulas</a:t>
            </a: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/>
          <p:nvPr/>
        </p:nvSpPr>
        <p:spPr>
          <a:xfrm>
            <a:off x="623888" y="8703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del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335360" y="1628800"/>
            <a:ext cx="11411163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6075" marR="0" lvl="1" indent="-1635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Requerimientos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Documento, también denominado SRS (ERS) y normalizado en el estándar IEEE </a:t>
            </a:r>
            <a:r>
              <a:rPr lang="es-AR" sz="28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Std</a:t>
            </a: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830-1998.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documento </a:t>
            </a:r>
            <a:r>
              <a:rPr lang="es-AR" sz="28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SRS</a:t>
            </a: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es la especificación de las funciones que realiza un determinado producto de software, programa o conjunto de programas en un determinado entorno.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documento de especificación de requisitos puede desarrollarlo personal representativo de la parte desarrolladora, o de la parte cliente; si bien es aconsejable la intervención de ambas partes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9191625" y="4437063"/>
            <a:ext cx="574675" cy="1655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67" y="-103"/>
                </a:lnTo>
                <a:lnTo>
                  <a:pt x="56" y="7"/>
                </a:lnTo>
                <a:lnTo>
                  <a:pt x="167" y="-47"/>
                </a:lnTo>
                <a:lnTo>
                  <a:pt x="167" y="-103"/>
                </a:lnTo>
                <a:lnTo>
                  <a:pt x="38" y="4743"/>
                </a:lnTo>
                <a:lnTo>
                  <a:pt x="167" y="-103"/>
                </a:lnTo>
                <a:close/>
              </a:path>
              <a:path w="120000" h="120000" fill="none" extrusionOk="0">
                <a:moveTo>
                  <a:pt x="56" y="4743"/>
                </a:moveTo>
                <a:lnTo>
                  <a:pt x="167" y="437"/>
                </a:lnTo>
                <a:lnTo>
                  <a:pt x="167" y="-103"/>
                </a:lnTo>
                <a:lnTo>
                  <a:pt x="0" y="7"/>
                </a:lnTo>
                <a:lnTo>
                  <a:pt x="0" y="0"/>
                </a:lnTo>
                <a:lnTo>
                  <a:pt x="167" y="-103"/>
                </a:lnTo>
                <a:lnTo>
                  <a:pt x="56" y="7"/>
                </a:lnTo>
              </a:path>
            </a:pathLst>
          </a:custGeom>
          <a:noFill/>
          <a:ln w="9525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6"/>
          <p:cNvSpPr/>
          <p:nvPr/>
        </p:nvSpPr>
        <p:spPr>
          <a:xfrm rot="5400000">
            <a:off x="11069362" y="3606708"/>
            <a:ext cx="1693863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SRS IEEE Std 830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/>
          <p:nvPr/>
        </p:nvSpPr>
        <p:spPr>
          <a:xfrm>
            <a:off x="623888" y="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IEEE 830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1571625"/>
            <a:ext cx="8418513" cy="4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7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/>
          <p:nvPr/>
        </p:nvSpPr>
        <p:spPr>
          <a:xfrm>
            <a:off x="565944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IEEE 830-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623888" y="1901825"/>
            <a:ext cx="1094472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Brindar una colección de buenas prácticas para escribir especificaciones de requerimientos de software (SRS).  Se describen los contenidos y las cualidades de una buena especificación de requerimientos.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/>
          <p:nvPr/>
        </p:nvSpPr>
        <p:spPr>
          <a:xfrm>
            <a:off x="767408" y="8703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Características del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251817" y="1497091"/>
            <a:ext cx="11688365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Naturaleza del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SRS es una especificación para un producto de software particular. El SRS es escrito por uno o más representantes del equipo de desarrollo y uno o mas representantes de la parte cliente o ambos.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635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Ambiente del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software puede contener toda la funcionalidad del proyecto o puede ser parte de un sistema más grande. En el último caso habrá un SRS que declarará las interfaces entre el sistema y su software desarrollado, y pondrá qué función externa y requerimientos de funcionalidad tiene con el software desarrollado.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/>
          <p:nvPr/>
        </p:nvSpPr>
        <p:spPr>
          <a:xfrm>
            <a:off x="623887" y="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Características de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623888" y="1901825"/>
            <a:ext cx="11016728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Correcto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 correcto si, y sólo si, cada requisito declarado se encuentra en el software.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 ambiguo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 inequívoco si, y sólo si, cada requisito declarado tiene sólo una interpretación.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/>
          <p:nvPr/>
        </p:nvSpPr>
        <p:spPr>
          <a:xfrm>
            <a:off x="565944" y="11663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Características de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501117" y="1877314"/>
            <a:ext cx="11016728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está completo si, y sólo si, se reconoce cualquier requisito externo impuesto por una especificación del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Consistente</a:t>
            </a: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consistencia se refiere a la consistencia interior. Si un SRS no está de acuerdo con algún documento del nivel superior, como una especificación de requerimientos de sistema, entonces no es consistente.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565944" y="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¿Qué es un proceso de software? - Repaso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Sommerville – Capítulo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565944" y="1586715"/>
            <a:ext cx="9791700" cy="407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un conjunto de actividades y resultados asociados que producen un producto de software.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l="3044" t="32596" r="9613" b="5913"/>
          <a:stretch/>
        </p:blipFill>
        <p:spPr>
          <a:xfrm>
            <a:off x="2913856" y="2968055"/>
            <a:ext cx="6191250" cy="2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/>
          <p:nvPr/>
        </p:nvSpPr>
        <p:spPr>
          <a:xfrm>
            <a:off x="4452938" y="5445125"/>
            <a:ext cx="201612" cy="21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8688388" y="5518150"/>
            <a:ext cx="201612" cy="142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4554538" y="2397125"/>
            <a:ext cx="6094412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335360" y="5820787"/>
            <a:ext cx="11351815" cy="48853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9" y="3530"/>
                </a:moveTo>
                <a:lnTo>
                  <a:pt x="119" y="2257"/>
                </a:lnTo>
                <a:lnTo>
                  <a:pt x="0" y="0"/>
                </a:lnTo>
                <a:lnTo>
                  <a:pt x="94" y="1785"/>
                </a:lnTo>
                <a:lnTo>
                  <a:pt x="0" y="0"/>
                </a:lnTo>
                <a:lnTo>
                  <a:pt x="77" y="1460"/>
                </a:lnTo>
                <a:lnTo>
                  <a:pt x="0" y="0"/>
                </a:lnTo>
                <a:lnTo>
                  <a:pt x="85" y="1620"/>
                </a:lnTo>
                <a:lnTo>
                  <a:pt x="0" y="0"/>
                </a:lnTo>
                <a:lnTo>
                  <a:pt x="94" y="1786"/>
                </a:lnTo>
                <a:lnTo>
                  <a:pt x="0" y="0"/>
                </a:lnTo>
                <a:lnTo>
                  <a:pt x="119" y="2265"/>
                </a:lnTo>
                <a:close/>
              </a:path>
              <a:path w="120000" h="120000" extrusionOk="0">
                <a:moveTo>
                  <a:pt x="0" y="16"/>
                </a:moveTo>
                <a:lnTo>
                  <a:pt x="102" y="1932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119" y="2264"/>
                </a:lnTo>
                <a:close/>
              </a:path>
              <a:path w="120000" h="120000" extrusionOk="0">
                <a:moveTo>
                  <a:pt x="0" y="0"/>
                </a:moveTo>
                <a:lnTo>
                  <a:pt x="136" y="259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77" y="1454"/>
                </a:lnTo>
                <a:moveTo>
                  <a:pt x="0" y="0"/>
                </a:moveTo>
                <a:lnTo>
                  <a:pt x="76" y="1460"/>
                </a:lnTo>
                <a:moveTo>
                  <a:pt x="0" y="0"/>
                </a:moveTo>
                <a:lnTo>
                  <a:pt x="-52" y="2162"/>
                </a:lnTo>
                <a:moveTo>
                  <a:pt x="2" y="24"/>
                </a:moveTo>
                <a:lnTo>
                  <a:pt x="0" y="88"/>
                </a:lnTo>
                <a:moveTo>
                  <a:pt x="-15" y="1731"/>
                </a:moveTo>
                <a:lnTo>
                  <a:pt x="3" y="48"/>
                </a:lnTo>
                <a:moveTo>
                  <a:pt x="0" y="88"/>
                </a:moveTo>
                <a:lnTo>
                  <a:pt x="26" y="1267"/>
                </a:lnTo>
                <a:moveTo>
                  <a:pt x="5" y="72"/>
                </a:moveTo>
                <a:lnTo>
                  <a:pt x="0" y="88"/>
                </a:lnTo>
                <a:moveTo>
                  <a:pt x="83" y="6430"/>
                </a:moveTo>
                <a:lnTo>
                  <a:pt x="76" y="1460"/>
                </a:lnTo>
                <a:moveTo>
                  <a:pt x="2" y="6"/>
                </a:moveTo>
                <a:lnTo>
                  <a:pt x="122" y="8572"/>
                </a:lnTo>
                <a:moveTo>
                  <a:pt x="77" y="1454"/>
                </a:moveTo>
                <a:lnTo>
                  <a:pt x="0" y="0"/>
                </a:lnTo>
                <a:moveTo>
                  <a:pt x="290" y="9602"/>
                </a:moveTo>
                <a:lnTo>
                  <a:pt x="119" y="2264"/>
                </a:lnTo>
              </a:path>
            </a:pathLst>
          </a:custGeom>
          <a:solidFill>
            <a:srgbClr val="4BACC6"/>
          </a:solidFill>
          <a:ln w="25550" cap="flat" cmpd="sng">
            <a:solidFill>
              <a:srgbClr val="377F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¿Modelo ?   </a:t>
            </a:r>
            <a:r>
              <a:rPr lang="es-A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una representación abstracta de un proceso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/>
          <p:nvPr/>
        </p:nvSpPr>
        <p:spPr>
          <a:xfrm>
            <a:off x="790142" y="84211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Características de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623888" y="1781093"/>
            <a:ext cx="11328626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Priorizado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 priorizado por la importancia de sus requerimientos  particulares.</a:t>
            </a: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Comprobable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 comprobable si, y sólo si, cada requisito declarado es comprobable. Un requisito es comprobable si, y sólo si, existe algún proceso con que una persona o máquina puede verificar que el producto del software reúne el requisito. En general cualquier requisito ambiguo no es comprobable.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/>
          <p:nvPr/>
        </p:nvSpPr>
        <p:spPr>
          <a:xfrm>
            <a:off x="790142" y="84211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Características de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623888" y="1781093"/>
            <a:ext cx="11328626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Modificable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 SRS es modificable si, y sólo si, su estructura y estilo son tales que puede hacerse cualquier cambio a los requerimientos fácilmente, completamente y de forma consistente mientras conserva la estructura y estilo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Trazabilidad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Claridad del origen de cada requerimiento y su trazabilidad hacia los requerimientos futuros desarrollos. Hacia adelante y hacia atrás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/>
          <p:nvPr/>
        </p:nvSpPr>
        <p:spPr>
          <a:xfrm>
            <a:off x="565944" y="18864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Consideraciones para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565944" y="1317352"/>
            <a:ext cx="11192974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Preparación conjunta del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SRS se debe preparar en conjunto con las partes intervinientes para lograr un buen acuerdo entre las partes.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Evolución de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SRS debe evolucionar conjuntamente con el software, registrando los cambios, los responsables y aceptación de los mismos.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Prototipos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uso de prototipos se utiliza frecuentemente para la definición de requerimientos 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/>
          <p:nvPr/>
        </p:nvSpPr>
        <p:spPr>
          <a:xfrm>
            <a:off x="565944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Consideraciones para un buen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623888" y="1771650"/>
            <a:ext cx="11192974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Diseño incorporado en el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 SRS puede incorporar los atributos o funciones externos al sistema, en particular las que describen el diseño para interactuar entre los subsistemas.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Requerimientos incorporados en el SRS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Los detalles particulares de los requerimientos son anexados como documentos externos (CU, Plan de proyecto, Plan de aseguramiento de la calidad, etc.).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/>
          <p:nvPr/>
        </p:nvSpPr>
        <p:spPr>
          <a:xfrm>
            <a:off x="623888" y="-9939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Partes de un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3168352" y="1412776"/>
            <a:ext cx="60960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FICHA DEL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</a:t>
            </a:r>
            <a:r>
              <a:rPr lang="es-AR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INTRODUCCIÓN</a:t>
            </a: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	Propósito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	Alcance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	Referencias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</a:t>
            </a:r>
            <a:r>
              <a:rPr lang="es-AR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DESCRIPCIÓN GENERAL</a:t>
            </a: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	Perspectiva del producto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	Funcionalidad del producto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	Características de los usuarios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2.4	Evolución previsible del sistema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	</a:t>
            </a:r>
            <a:r>
              <a:rPr lang="es-AR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REQUISITOS NO FUNCIONALES</a:t>
            </a: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	Requisitos de rendimiento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	Seguridad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3.3	Portabilidad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	</a:t>
            </a:r>
            <a:r>
              <a:rPr lang="es-AR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MANTENIMIENTO	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	</a:t>
            </a:r>
            <a:r>
              <a:rPr lang="es-AR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APÉNDICES</a:t>
            </a:r>
            <a:r>
              <a:rPr lang="es-A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/>
          <p:nvPr/>
        </p:nvSpPr>
        <p:spPr>
          <a:xfrm>
            <a:off x="407368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1 del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Introducción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168275" y="1771650"/>
            <a:ext cx="11690791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00"/>
              <a:buFont typeface="Noto Sans Symbols"/>
              <a:buChar char="❖"/>
            </a:pPr>
            <a:r>
              <a:rPr lang="es-AR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1.1 Propósito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Arial"/>
              <a:buChar char=" "/>
            </a:pP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define el propósito del documento  y se especifica a quién va dirigido el documento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00"/>
              <a:buFont typeface="Noto Sans Symbols"/>
              <a:buChar char="❖"/>
            </a:pPr>
            <a:r>
              <a:rPr lang="es-AR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1.2 Alcance o ámbito del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Arial"/>
              <a:buChar char=" "/>
            </a:pP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da un nombre al futuro sistema . Se explica  lo que el sistema hará y lo que no hará.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Arial"/>
              <a:buChar char=" "/>
            </a:pP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describen los </a:t>
            </a:r>
            <a:r>
              <a:rPr lang="es-AR" sz="2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2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AR" sz="2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metas</a:t>
            </a: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que se espera alcanzar con el futuro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500"/>
              <a:buFont typeface="Noto Sans Symbols"/>
              <a:buChar char="❖"/>
            </a:pPr>
            <a:r>
              <a:rPr lang="es-AR" sz="25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1.3 Referencias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Arial"/>
              <a:buChar char=" "/>
            </a:pP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presenta una lista completa de todas las referencias de los documentos mencionados o utilizados para escribir el SRS.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500"/>
              <a:buFont typeface="Arial"/>
              <a:buChar char=" "/>
            </a:pPr>
            <a:r>
              <a:rPr lang="es-AR" sz="2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cada documento por el título, número de reporte, fecha y publicación. Y las fuentes de las referencias de donde se obtuvieron.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/>
          <p:nvPr/>
        </p:nvSpPr>
        <p:spPr>
          <a:xfrm>
            <a:off x="263351" y="44624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2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623887" y="1901825"/>
            <a:ext cx="10771187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 sección del SRS debe describir los factores generales que afectan el producto y sus requerimientos. No declara los requerimientos específicos. Los que se definen en detalle en Sección 3 del SRS.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Noto Sans Symbols"/>
              <a:buChar char="❖"/>
            </a:pPr>
            <a:r>
              <a:rPr lang="es-AR"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Esta sección normalmente consiste 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Perspectiva del producto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Funcionalidades del producto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Características de los usuarios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 "/>
            </a:pPr>
            <a:r>
              <a:rPr lang="es-AR" sz="2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Evoluciones previsibles del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5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/>
          <p:nvPr/>
        </p:nvSpPr>
        <p:spPr>
          <a:xfrm>
            <a:off x="335360" y="7770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2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623888" y="1901825"/>
            <a:ext cx="10883484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2.1. Perspectiva del producto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el producto es independiente y totalmente autónomo, debe declararse que así es.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el SRS define un producto que es un componente de un sistema más grande entonces se debe relacionar los requerimientos de ese sistema más grande a la funcionalidad del software y debe identificar las interfaces entre ese sistema y el software.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6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/>
          <p:nvPr/>
        </p:nvSpPr>
        <p:spPr>
          <a:xfrm>
            <a:off x="479376" y="11663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2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623888" y="1901825"/>
            <a:ext cx="11232752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2.2. Funciones del sistema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debe presentar un resumen de las funciones del futuro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Las funciones deberán mostrarse de forma organizada, y pueden utilizarse gráficos, siempre que reflejen las relaciones entre funciones y no el diseño del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7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/>
          <p:nvPr/>
        </p:nvSpPr>
        <p:spPr>
          <a:xfrm>
            <a:off x="565944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2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Descripción General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8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8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8"/>
          <p:cNvSpPr/>
          <p:nvPr/>
        </p:nvSpPr>
        <p:spPr>
          <a:xfrm>
            <a:off x="623887" y="1901825"/>
            <a:ext cx="10771187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2.3. Características del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deben describir las características generales de los usuarios intencionales del producto que incluye nivel educativo, experiencia, y la especialización técnica.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2.4. Evoluciones previsibles del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Se identifican requerimientos que serán implementados en futuras versiones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8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>
            <a:off x="565944" y="11503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Repaso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565944" y="1661319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Actividades fundamentales de los modelos de Proceso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138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1962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1112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1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Técnicas de elicitación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1112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1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 requerimientos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Desarrollo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Validación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9"/>
          <p:cNvSpPr/>
          <p:nvPr/>
        </p:nvSpPr>
        <p:spPr>
          <a:xfrm rot="-5400000">
            <a:off x="6065838" y="1219200"/>
            <a:ext cx="438150" cy="254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34" y="0"/>
                </a:lnTo>
                <a:lnTo>
                  <a:pt x="334" y="333"/>
                </a:lnTo>
                <a:lnTo>
                  <a:pt x="0" y="333"/>
                </a:lnTo>
                <a:close/>
              </a:path>
              <a:path w="120000" h="120000" fill="none" extrusionOk="0">
                <a:moveTo>
                  <a:pt x="-81" y="0"/>
                </a:moveTo>
                <a:lnTo>
                  <a:pt x="-81" y="333"/>
                </a:lnTo>
              </a:path>
              <a:path w="120000" h="120000" fill="none" extrusionOk="0">
                <a:moveTo>
                  <a:pt x="-81" y="181"/>
                </a:moveTo>
                <a:lnTo>
                  <a:pt x="-37" y="216"/>
                </a:lnTo>
              </a:path>
            </a:pathLst>
          </a:custGeom>
          <a:noFill/>
          <a:ln w="25550" cap="flat" cmpd="sng">
            <a:solidFill>
              <a:srgbClr val="3A5F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/>
          <p:nvPr/>
        </p:nvSpPr>
        <p:spPr>
          <a:xfrm>
            <a:off x="335360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3 del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9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9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9"/>
          <p:cNvSpPr/>
          <p:nvPr/>
        </p:nvSpPr>
        <p:spPr>
          <a:xfrm>
            <a:off x="335360" y="2132855"/>
            <a:ext cx="11305256" cy="424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Debe contener todos los requerimientos no funcionales del software a un nivel de detalle para permitirles a los diseñadores diseñar el sistema, y a los auditores probar que el sistema satisface esos requerimientos.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9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/>
          <p:nvPr/>
        </p:nvSpPr>
        <p:spPr>
          <a:xfrm>
            <a:off x="168275" y="-396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3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0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0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0"/>
          <p:cNvSpPr/>
          <p:nvPr/>
        </p:nvSpPr>
        <p:spPr>
          <a:xfrm>
            <a:off x="386971" y="1832487"/>
            <a:ext cx="11418058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3.3.1 Requerimientos de rendimiento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Requerimientos relacionados con la carga que se espera tenga que soportar el sistema. Por ejemplo, nro de terminales, nro esperado de usuarios simultáneamente conectados,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Todos estos requerimientos deben ser mensurables. Por ejemplo, indicando “el 95% de las transacciones deben realizarse en menos de 1 segundo”, en lugar de “los operadores no deben esperar a que se complete la transacción”.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0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/>
          <p:nvPr/>
        </p:nvSpPr>
        <p:spPr>
          <a:xfrm>
            <a:off x="47328" y="78582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3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1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1"/>
          <p:cNvSpPr/>
          <p:nvPr/>
        </p:nvSpPr>
        <p:spPr>
          <a:xfrm>
            <a:off x="545311" y="1451032"/>
            <a:ext cx="11418058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3.3.2 Seguridad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 elementos que protegerán al software de accesos, usos y sabotajes maliciosos, así como de modificaciones o destrucciones maliciosas o accidentales. Los requerimientos pueden especificar: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Empleo de técnicas criptográficas, Registro de ficheros con “logs” de actividad,  Asignación de determinadas funcionalidades a determinados módulos, Restricciones de comunicación entre determinados módulos, Comprobaciones de integridad de información crítica.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1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/>
          <p:nvPr/>
        </p:nvSpPr>
        <p:spPr>
          <a:xfrm>
            <a:off x="-23765" y="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3 del SRS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2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623888" y="1901825"/>
            <a:ext cx="10296648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3.3.3 Portabilidad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 atributos que debe presentar el software para facilitar su traslado a otras plataformas u entornos. Pueden incluirse: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% componentes dependientes del servidor. % código dependiente del servidor. Uso de un determinado lenguaje por su portabilidad. Uso de un determinado compilador o plataforma de desarrollo. Uso de un determinado sistema operativo.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2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/>
          <p:nvPr/>
        </p:nvSpPr>
        <p:spPr>
          <a:xfrm>
            <a:off x="8992" y="-715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4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Mantenimiento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623888" y="1973262"/>
            <a:ext cx="10368656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Identificación del tipo de mantenimiento necesario del sistema.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 quien debe realizar las tareas de mantenimiento, por ejemplo usuarios, o un desarrollador.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Especificación de cuando debe realizarse las tareas de mantenimiento. Por ejemplo, generación de estadísticas de acceso semanales y mensuales.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3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/>
          <p:nvPr/>
        </p:nvSpPr>
        <p:spPr>
          <a:xfrm>
            <a:off x="3921" y="36448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Sección 5 del SRS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Apéndices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4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Pueden contener todo tipo de información relevante para la SRS pero que, propiamente, no forme parte de la SRS.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413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7688" marR="0" lvl="2" indent="-547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7688" marR="0" lvl="2" indent="-547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 "/>
            </a:pPr>
            <a:r>
              <a:rPr lang="es-AR" sz="32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4">
            <a:hlinkClick r:id="rId3" action="ppaction://hlinksldjump"/>
          </p:cNvPr>
          <p:cNvSpPr/>
          <p:nvPr/>
        </p:nvSpPr>
        <p:spPr>
          <a:xfrm rot="-6081511">
            <a:off x="11415049" y="1740600"/>
            <a:ext cx="572130" cy="420056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6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/>
              <a:t>Comunicación del proyecto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8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245148" y="1285098"/>
            <a:ext cx="10981624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pasa cuando realizamos presentaciones acompañadas de un software tipo </a:t>
            </a:r>
            <a:r>
              <a:rPr lang="es-AR" sz="32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32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point</a:t>
            </a: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-AR" sz="32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prezi</a:t>
            </a: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D3F2137E-9952-1BED-CC4C-4207A660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61" r="3555"/>
          <a:stretch/>
        </p:blipFill>
        <p:spPr>
          <a:xfrm>
            <a:off x="4092316" y="3429000"/>
            <a:ext cx="4212236" cy="214390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601" name="Google Shape;601;p77"/>
          <p:cNvSpPr/>
          <p:nvPr/>
        </p:nvSpPr>
        <p:spPr>
          <a:xfrm>
            <a:off x="0" y="1086969"/>
            <a:ext cx="7250161" cy="5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AR" sz="4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Regla de presentación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7"/>
          <p:cNvSpPr/>
          <p:nvPr/>
        </p:nvSpPr>
        <p:spPr>
          <a:xfrm>
            <a:off x="3040545" y="1874619"/>
            <a:ext cx="7250161" cy="4437112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Guy Kawasaki, experto en marketing y publicidad, recomienda atenerse a la regla del </a:t>
            </a:r>
            <a:r>
              <a:rPr lang="es-A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“10/20/30”</a:t>
            </a:r>
            <a:r>
              <a:rPr lang="es-A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la presentación debe contar con no más de 10 diapositivas, no sobrepasar los 20 minutos de duración y no contener tipografías con cuerpo menor a 30. Busca en todo momento cómo simplificar la información y aliviar la diapositiva de elementos innecesarios.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 - Consejos</a:t>
            </a:r>
            <a:endParaRPr/>
          </a:p>
        </p:txBody>
      </p:sp>
      <p:sp>
        <p:nvSpPr>
          <p:cNvPr id="609" name="Google Shape;609;p19"/>
          <p:cNvSpPr/>
          <p:nvPr/>
        </p:nvSpPr>
        <p:spPr>
          <a:xfrm>
            <a:off x="658992" y="1196752"/>
            <a:ext cx="10981624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9"/>
          <p:cNvSpPr txBox="1"/>
          <p:nvPr/>
        </p:nvSpPr>
        <p:spPr>
          <a:xfrm>
            <a:off x="3761300" y="6314612"/>
            <a:ext cx="51892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Fuente: https://www.foromarketing.com/consejos-para-hacer-una-buena-presentacion/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85098"/>
            <a:ext cx="12192000" cy="494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565944" y="58754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El problema de la comunicación - Repaso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294104" y="1608939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Les proponemos ver el video y analizar los inconvenientes que se producen y qué sería necesario para poder resolverlo: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Requerimientos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AR" sz="3200" b="0" i="0" u="sng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https://www.youtube.com/watch?v=93SgXeu-SeY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D39952AE-91FA-DDEB-B6B2-62DC233C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143" y="4424656"/>
            <a:ext cx="2342857" cy="234285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0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 - Consejos</a:t>
            </a:r>
            <a:endParaRPr/>
          </a:p>
        </p:txBody>
      </p:sp>
      <p:sp>
        <p:nvSpPr>
          <p:cNvPr id="618" name="Google Shape;618;p20"/>
          <p:cNvSpPr/>
          <p:nvPr/>
        </p:nvSpPr>
        <p:spPr>
          <a:xfrm>
            <a:off x="623888" y="1196752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0"/>
          <p:cNvSpPr txBox="1"/>
          <p:nvPr/>
        </p:nvSpPr>
        <p:spPr>
          <a:xfrm>
            <a:off x="3719736" y="6551766"/>
            <a:ext cx="51892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Fuente: https://www.foromarketing.com/consejos-para-hacer-una-buena-presentacion/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98" y="1302708"/>
            <a:ext cx="10513168" cy="524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 - Consejos</a:t>
            </a:r>
            <a:endParaRPr/>
          </a:p>
        </p:txBody>
      </p:sp>
      <p:sp>
        <p:nvSpPr>
          <p:cNvPr id="627" name="Google Shape;627;p21"/>
          <p:cNvSpPr/>
          <p:nvPr/>
        </p:nvSpPr>
        <p:spPr>
          <a:xfrm>
            <a:off x="623888" y="1196752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1"/>
          <p:cNvSpPr txBox="1"/>
          <p:nvPr/>
        </p:nvSpPr>
        <p:spPr>
          <a:xfrm>
            <a:off x="3719736" y="6551766"/>
            <a:ext cx="51892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Fuente: https://www.foromarketing.com/consejos-para-hacer-una-buena-presentacion/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2" y="1916832"/>
            <a:ext cx="10470600" cy="489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 - Consejos</a:t>
            </a:r>
            <a:endParaRPr/>
          </a:p>
        </p:txBody>
      </p:sp>
      <p:sp>
        <p:nvSpPr>
          <p:cNvPr id="636" name="Google Shape;636;p22"/>
          <p:cNvSpPr/>
          <p:nvPr/>
        </p:nvSpPr>
        <p:spPr>
          <a:xfrm>
            <a:off x="623888" y="1196752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2"/>
          <p:cNvSpPr txBox="1"/>
          <p:nvPr/>
        </p:nvSpPr>
        <p:spPr>
          <a:xfrm>
            <a:off x="7317375" y="6431219"/>
            <a:ext cx="51892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1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Fuente: https://www.foromarketing.com/consejos-para-hacer-una-buena-presentacion/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8BAAEB9-2923-FB85-63A2-4434D160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51" y="1053323"/>
            <a:ext cx="6743232" cy="550870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3"/>
          <p:cNvSpPr txBox="1">
            <a:spLocks noGrp="1"/>
          </p:cNvSpPr>
          <p:nvPr>
            <p:ph type="title"/>
          </p:nvPr>
        </p:nvSpPr>
        <p:spPr>
          <a:xfrm>
            <a:off x="608871" y="0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646" name="Google Shape;646;p23"/>
          <p:cNvSpPr/>
          <p:nvPr/>
        </p:nvSpPr>
        <p:spPr>
          <a:xfrm>
            <a:off x="608871" y="1219076"/>
            <a:ext cx="5688136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Presentaciones detalles estéticos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7" name="Google Shape;647;p23"/>
          <p:cNvGrpSpPr/>
          <p:nvPr/>
        </p:nvGrpSpPr>
        <p:grpSpPr>
          <a:xfrm>
            <a:off x="984697" y="2474833"/>
            <a:ext cx="10366620" cy="2611302"/>
            <a:chOff x="1265" y="1512172"/>
            <a:chExt cx="10366620" cy="2611302"/>
          </a:xfrm>
        </p:grpSpPr>
        <p:sp>
          <p:nvSpPr>
            <p:cNvPr id="648" name="Google Shape;648;p23"/>
            <p:cNvSpPr/>
            <p:nvPr/>
          </p:nvSpPr>
          <p:spPr>
            <a:xfrm>
              <a:off x="1265" y="1655232"/>
              <a:ext cx="2468242" cy="2468242"/>
            </a:xfrm>
            <a:prstGeom prst="ellipse">
              <a:avLst/>
            </a:prstGeom>
            <a:solidFill>
              <a:schemeClr val="accent2">
                <a:alpha val="4823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3"/>
            <p:cNvSpPr txBox="1"/>
            <p:nvPr/>
          </p:nvSpPr>
          <p:spPr>
            <a:xfrm>
              <a:off x="362731" y="2016698"/>
              <a:ext cx="1745310" cy="174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825" tIns="29200" rIns="135825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s-AR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Colores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982721" y="1512172"/>
              <a:ext cx="2468242" cy="2468242"/>
            </a:xfrm>
            <a:prstGeom prst="ellipse">
              <a:avLst/>
            </a:prstGeom>
            <a:solidFill>
              <a:srgbClr val="E6841F">
                <a:alpha val="4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3"/>
            <p:cNvSpPr txBox="1"/>
            <p:nvPr/>
          </p:nvSpPr>
          <p:spPr>
            <a:xfrm>
              <a:off x="2344187" y="1873638"/>
              <a:ext cx="1745310" cy="174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825" tIns="29200" rIns="135825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s-AR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3950454" y="1655232"/>
              <a:ext cx="2468242" cy="2468242"/>
            </a:xfrm>
            <a:prstGeom prst="ellipse">
              <a:avLst/>
            </a:prstGeom>
            <a:solidFill>
              <a:srgbClr val="846546">
                <a:alpha val="4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 txBox="1"/>
            <p:nvPr/>
          </p:nvSpPr>
          <p:spPr>
            <a:xfrm>
              <a:off x="4311920" y="2016698"/>
              <a:ext cx="1745310" cy="174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825" tIns="29200" rIns="135825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s-AR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Imágenes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5925048" y="1655232"/>
              <a:ext cx="2468242" cy="2468242"/>
            </a:xfrm>
            <a:prstGeom prst="ellipse">
              <a:avLst/>
            </a:prstGeom>
            <a:solidFill>
              <a:srgbClr val="62891C">
                <a:alpha val="4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3"/>
            <p:cNvSpPr txBox="1"/>
            <p:nvPr/>
          </p:nvSpPr>
          <p:spPr>
            <a:xfrm>
              <a:off x="6178018" y="2016689"/>
              <a:ext cx="1853700" cy="17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825" tIns="29200" rIns="135825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s-AR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Transiciones y animaciones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7899643" y="1655232"/>
              <a:ext cx="2468242" cy="2468242"/>
            </a:xfrm>
            <a:prstGeom prst="ellipse">
              <a:avLst/>
            </a:prstGeom>
            <a:solidFill>
              <a:schemeClr val="accent6">
                <a:alpha val="4823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3"/>
            <p:cNvSpPr txBox="1"/>
            <p:nvPr/>
          </p:nvSpPr>
          <p:spPr>
            <a:xfrm>
              <a:off x="8261109" y="2016698"/>
              <a:ext cx="1745310" cy="174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825" tIns="29200" rIns="135825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s-AR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Formato de las diapositivas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23"/>
          <p:cNvSpPr/>
          <p:nvPr/>
        </p:nvSpPr>
        <p:spPr>
          <a:xfrm>
            <a:off x="9048328" y="366592"/>
            <a:ext cx="3024336" cy="115212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48050" y="127898"/>
                </a:moveTo>
                <a:lnTo>
                  <a:pt x="37099" y="240398"/>
                </a:lnTo>
              </a:path>
            </a:pathLst>
          </a:cu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formato de las diapositivas debe ser el de un esquema, en el que cada párrafo representará una idea.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191344" y="5157192"/>
            <a:ext cx="2808312" cy="16561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26170" y="1576"/>
                </a:moveTo>
                <a:lnTo>
                  <a:pt x="51359" y="-41182"/>
                </a:lnTo>
              </a:path>
            </a:pathLst>
          </a:cu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Colores muy oscuros para el texto y pasteles pálidos para el fondo, como amarillo claro, aunque algunos prefieren texto claro sobre fondo oscuro.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3488282" y="5157192"/>
            <a:ext cx="3024336" cy="165618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39827" y="-2375"/>
                </a:moveTo>
                <a:lnTo>
                  <a:pt x="30326" y="-39164"/>
                </a:lnTo>
              </a:path>
            </a:pathLst>
          </a:cu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Mantenga el formato de fuente (tipo de letra, tamaño, títulos, etc.). Se debe usar un tipo de letra claro y fácil de leer como Arial, Tahoma o Verdana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5375920" y="116632"/>
            <a:ext cx="3024336" cy="22322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49018" y="118723"/>
                </a:moveTo>
                <a:lnTo>
                  <a:pt x="39035" y="160439"/>
                </a:lnTo>
              </a:path>
            </a:pathLst>
          </a:cu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ayudas visuales como gráficos, mapas, dibujos o fotografías, entre otras, se deben utilizar para permitir a la audiencia visualizar conceptos que de otra forma resultarían difíciles de entender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6888088" y="5157192"/>
            <a:ext cx="3816424" cy="16622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39827" y="-1627"/>
                </a:moveTo>
                <a:lnTo>
                  <a:pt x="40184" y="-30336"/>
                </a:lnTo>
              </a:path>
            </a:pathLst>
          </a:cu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ctr" rotWithShape="0">
              <a:srgbClr val="000000">
                <a:alpha val="6117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transiciones naturales, como el texto que cae o aparece desde la izquierda. No se exceda con las transiciones y animaciones de texto, pues no todas las diapositivas requieren efectos especiales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0e62d47d2_0_6"/>
          <p:cNvSpPr txBox="1">
            <a:spLocks noGrp="1"/>
          </p:cNvSpPr>
          <p:nvPr>
            <p:ph type="title"/>
          </p:nvPr>
        </p:nvSpPr>
        <p:spPr>
          <a:xfrm>
            <a:off x="623392" y="59556"/>
            <a:ext cx="100227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AR" sz="3600"/>
              <a:t>Algunos tips más en general para el ppt que se pide</a:t>
            </a:r>
            <a:endParaRPr sz="3600"/>
          </a:p>
        </p:txBody>
      </p:sp>
      <p:sp>
        <p:nvSpPr>
          <p:cNvPr id="669" name="Google Shape;669;g70e62d47d2_0_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0" name="Google Shape;670;g70e62d47d2_0_6"/>
          <p:cNvSpPr txBox="1">
            <a:spLocks noGrp="1"/>
          </p:cNvSpPr>
          <p:nvPr>
            <p:ph type="body" idx="2"/>
          </p:nvPr>
        </p:nvSpPr>
        <p:spPr>
          <a:xfrm>
            <a:off x="601629" y="1380900"/>
            <a:ext cx="9793200" cy="54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AR"/>
              <a:t>La presentación debe ser llamativa desde lo visual, debe ofrecer algo distintivo, disruptivo o novedoso.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AR"/>
              <a:t>Debe invitar a ser vista por quien recibirá el mensaje.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AR"/>
              <a:t>El contenido debe ser afirmativo en tiempo presente, por ejemplo del estilo ”Esta app permite….”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AR"/>
              <a:t>Cosas que no deben faltar: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Nombre del proyecto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Nombre de la empresa de desarrollo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Objetivo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Características o funcionalidades principales y/o diferenciadoras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Técnicas de recolección de datos que se emplean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AR"/>
              <a:t>Contacto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5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/>
              <a:t>Video tipo elevator pitch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3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683" name="Google Shape;683;p13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comunicar un proyecto o idea?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3"/>
          <p:cNvSpPr/>
          <p:nvPr/>
        </p:nvSpPr>
        <p:spPr>
          <a:xfrm>
            <a:off x="767408" y="2690336"/>
            <a:ext cx="10153128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proponemos ver esta situación y luego realizaremos un análisis para ver las características y formas de comunicar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Elevator</a:t>
            </a:r>
            <a:r>
              <a:rPr lang="es-AR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Pitch – 20 segundos!!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3"/>
          <p:cNvSpPr/>
          <p:nvPr/>
        </p:nvSpPr>
        <p:spPr>
          <a:xfrm>
            <a:off x="3647728" y="5373216"/>
            <a:ext cx="50299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https://www.youtube.com/watch?v=2b3xG_YjgvI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0B9158E0-8062-5E7D-6984-65A07688D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588" y="4178397"/>
            <a:ext cx="2342857" cy="234285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4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692" name="Google Shape;692;p14"/>
          <p:cNvSpPr/>
          <p:nvPr/>
        </p:nvSpPr>
        <p:spPr>
          <a:xfrm>
            <a:off x="623888" y="1196752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comunicar un proyecto o idea?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4"/>
          <p:cNvSpPr/>
          <p:nvPr/>
        </p:nvSpPr>
        <p:spPr>
          <a:xfrm>
            <a:off x="4051910" y="1769873"/>
            <a:ext cx="6096000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lo primero que debe hacerse para arrancar la presentación de la idea/proyecto?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ofrece el proyecto?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sugiere el video que se consiga el financiamiento?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se sugiere continuar la presentación del proyecto?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5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700" name="Google Shape;700;p15"/>
          <p:cNvSpPr/>
          <p:nvPr/>
        </p:nvSpPr>
        <p:spPr>
          <a:xfrm>
            <a:off x="623888" y="1901825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hacer un Elevator pitch?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5"/>
          <p:cNvSpPr/>
          <p:nvPr/>
        </p:nvSpPr>
        <p:spPr>
          <a:xfrm>
            <a:off x="3306632" y="299695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AR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https://www.youtube.com/watch?v=uv357YzY7-k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5"/>
          <p:cNvSpPr txBox="1"/>
          <p:nvPr/>
        </p:nvSpPr>
        <p:spPr>
          <a:xfrm>
            <a:off x="1146838" y="3933056"/>
            <a:ext cx="1041558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“elevator pitch” es un mensaje corto de aproximadamente un minuto de duración para contar tu proyecto de manera diferenciadora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8545CE46-A2E9-3923-45B6-E6805C08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32" y="1445312"/>
            <a:ext cx="2342857" cy="234285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6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709" name="Google Shape;709;p16"/>
          <p:cNvSpPr/>
          <p:nvPr/>
        </p:nvSpPr>
        <p:spPr>
          <a:xfrm>
            <a:off x="636896" y="1196752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Pasos del video del Elevator pitch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16"/>
          <p:cNvGrpSpPr/>
          <p:nvPr/>
        </p:nvGrpSpPr>
        <p:grpSpPr>
          <a:xfrm>
            <a:off x="983431" y="1772817"/>
            <a:ext cx="9432154" cy="4749882"/>
            <a:chOff x="1" y="0"/>
            <a:chExt cx="9432154" cy="4749882"/>
          </a:xfrm>
        </p:grpSpPr>
        <p:sp>
          <p:nvSpPr>
            <p:cNvPr id="711" name="Google Shape;711;p16"/>
            <p:cNvSpPr/>
            <p:nvPr/>
          </p:nvSpPr>
          <p:spPr>
            <a:xfrm rot="5400000">
              <a:off x="-112605" y="115250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62891C"/>
            </a:solidFill>
            <a:ln w="12700" cap="flat" cmpd="sng">
              <a:solidFill>
                <a:srgbClr val="6289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6"/>
            <p:cNvSpPr txBox="1"/>
            <p:nvPr/>
          </p:nvSpPr>
          <p:spPr>
            <a:xfrm>
              <a:off x="1" y="265392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6"/>
            <p:cNvSpPr/>
            <p:nvPr/>
          </p:nvSpPr>
          <p:spPr>
            <a:xfrm rot="5400000">
              <a:off x="4734845" y="-4209352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6289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6"/>
            <p:cNvSpPr txBox="1"/>
            <p:nvPr/>
          </p:nvSpPr>
          <p:spPr>
            <a:xfrm>
              <a:off x="525493" y="23820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Afirmación o pregunta sorprendente para llamar la atención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6"/>
            <p:cNvSpPr/>
            <p:nvPr/>
          </p:nvSpPr>
          <p:spPr>
            <a:xfrm rot="5400000">
              <a:off x="-112605" y="781339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478B28"/>
            </a:solidFill>
            <a:ln w="12700" cap="flat" cmpd="sng">
              <a:solidFill>
                <a:srgbClr val="478B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6"/>
            <p:cNvSpPr txBox="1"/>
            <p:nvPr/>
          </p:nvSpPr>
          <p:spPr>
            <a:xfrm>
              <a:off x="1" y="931481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6"/>
            <p:cNvSpPr/>
            <p:nvPr/>
          </p:nvSpPr>
          <p:spPr>
            <a:xfrm rot="5400000">
              <a:off x="4734845" y="-3540618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478B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6"/>
            <p:cNvSpPr txBox="1"/>
            <p:nvPr/>
          </p:nvSpPr>
          <p:spPr>
            <a:xfrm>
              <a:off x="525493" y="692554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Presentación: contar quién eres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6"/>
            <p:cNvSpPr/>
            <p:nvPr/>
          </p:nvSpPr>
          <p:spPr>
            <a:xfrm rot="5400000">
              <a:off x="-112605" y="1447428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348C36"/>
            </a:solidFill>
            <a:ln w="12700" cap="flat" cmpd="sng">
              <a:solidFill>
                <a:srgbClr val="348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6"/>
            <p:cNvSpPr txBox="1"/>
            <p:nvPr/>
          </p:nvSpPr>
          <p:spPr>
            <a:xfrm>
              <a:off x="1" y="1597570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6"/>
            <p:cNvSpPr/>
            <p:nvPr/>
          </p:nvSpPr>
          <p:spPr>
            <a:xfrm rot="5400000">
              <a:off x="4734845" y="-2874529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348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6"/>
            <p:cNvSpPr txBox="1"/>
            <p:nvPr/>
          </p:nvSpPr>
          <p:spPr>
            <a:xfrm>
              <a:off x="525493" y="1358643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Problemas o necesidades que cubres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6"/>
            <p:cNvSpPr/>
            <p:nvPr/>
          </p:nvSpPr>
          <p:spPr>
            <a:xfrm rot="5400000">
              <a:off x="-112605" y="2113517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428C5B"/>
            </a:solidFill>
            <a:ln w="12700" cap="flat" cmpd="sng">
              <a:solidFill>
                <a:srgbClr val="428C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6"/>
            <p:cNvSpPr txBox="1"/>
            <p:nvPr/>
          </p:nvSpPr>
          <p:spPr>
            <a:xfrm>
              <a:off x="1" y="2263659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6"/>
            <p:cNvSpPr/>
            <p:nvPr/>
          </p:nvSpPr>
          <p:spPr>
            <a:xfrm rot="5400000">
              <a:off x="4734845" y="-2208440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428C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6"/>
            <p:cNvSpPr txBox="1"/>
            <p:nvPr/>
          </p:nvSpPr>
          <p:spPr>
            <a:xfrm>
              <a:off x="525493" y="2024732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¿Qué soluciones aportas?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6"/>
            <p:cNvSpPr/>
            <p:nvPr/>
          </p:nvSpPr>
          <p:spPr>
            <a:xfrm rot="5400000">
              <a:off x="-112605" y="2779606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518B77"/>
            </a:solidFill>
            <a:ln w="12700" cap="flat" cmpd="sng">
              <a:solidFill>
                <a:srgbClr val="518B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6"/>
            <p:cNvSpPr txBox="1"/>
            <p:nvPr/>
          </p:nvSpPr>
          <p:spPr>
            <a:xfrm>
              <a:off x="1" y="2929748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6"/>
            <p:cNvSpPr/>
            <p:nvPr/>
          </p:nvSpPr>
          <p:spPr>
            <a:xfrm rot="5400000">
              <a:off x="4734845" y="-1542351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518B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6"/>
            <p:cNvSpPr txBox="1"/>
            <p:nvPr/>
          </p:nvSpPr>
          <p:spPr>
            <a:xfrm>
              <a:off x="525493" y="2690821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¿Qué beneficio principal obtiene la gente contigo?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6"/>
            <p:cNvSpPr/>
            <p:nvPr/>
          </p:nvSpPr>
          <p:spPr>
            <a:xfrm rot="5400000">
              <a:off x="-112605" y="3445695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618888"/>
            </a:solidFill>
            <a:ln w="12700" cap="flat" cmpd="sng">
              <a:solidFill>
                <a:srgbClr val="61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6"/>
            <p:cNvSpPr txBox="1"/>
            <p:nvPr/>
          </p:nvSpPr>
          <p:spPr>
            <a:xfrm>
              <a:off x="1" y="3595837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 rot="5400000">
              <a:off x="4734845" y="-876262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61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 txBox="1"/>
            <p:nvPr/>
          </p:nvSpPr>
          <p:spPr>
            <a:xfrm>
              <a:off x="525493" y="3356910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¿Por qué tu proyecto es el idóneo?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6"/>
            <p:cNvSpPr/>
            <p:nvPr/>
          </p:nvSpPr>
          <p:spPr>
            <a:xfrm rot="5400000">
              <a:off x="-112605" y="4111784"/>
              <a:ext cx="750704" cy="525493"/>
            </a:xfrm>
            <a:prstGeom prst="chevron">
              <a:avLst>
                <a:gd name="adj" fmla="val 50000"/>
              </a:avLst>
            </a:prstGeom>
            <a:solidFill>
              <a:srgbClr val="737E84"/>
            </a:solidFill>
            <a:ln w="12700" cap="flat" cmpd="sng">
              <a:solidFill>
                <a:srgbClr val="737E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6"/>
            <p:cNvSpPr txBox="1"/>
            <p:nvPr/>
          </p:nvSpPr>
          <p:spPr>
            <a:xfrm>
              <a:off x="1" y="4261926"/>
              <a:ext cx="525493" cy="225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AR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6"/>
            <p:cNvSpPr/>
            <p:nvPr/>
          </p:nvSpPr>
          <p:spPr>
            <a:xfrm rot="5400000">
              <a:off x="4734845" y="-210173"/>
              <a:ext cx="487957" cy="890666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737E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6"/>
            <p:cNvSpPr txBox="1"/>
            <p:nvPr/>
          </p:nvSpPr>
          <p:spPr>
            <a:xfrm>
              <a:off x="525493" y="4022999"/>
              <a:ext cx="8882842" cy="440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7125" rIns="17125" bIns="1712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Char char="•"/>
              </a:pPr>
              <a:r>
                <a:rPr lang="es-AR" sz="2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Termina con una llamada a la acción final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658240" y="1287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El problema de la comunicación y los requisitos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" y="879349"/>
            <a:ext cx="9150303" cy="60422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1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B1B54-9636-4EDF-5423-71ADE443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Pasos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A2A0F12C-EBD7-B923-C5DC-986467D4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8" y="-209424"/>
            <a:ext cx="8609660" cy="72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76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ED91F-566A-A4EC-343D-95014EFE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74" y="2597486"/>
            <a:ext cx="5396769" cy="1273283"/>
          </a:xfrm>
        </p:spPr>
        <p:txBody>
          <a:bodyPr/>
          <a:lstStyle/>
          <a:p>
            <a:r>
              <a:rPr lang="es-AR" dirty="0" err="1"/>
              <a:t>Tips</a:t>
            </a:r>
            <a:r>
              <a:rPr lang="es-AR" dirty="0"/>
              <a:t> para elaborar un </a:t>
            </a:r>
            <a:r>
              <a:rPr lang="es-AR" dirty="0" err="1"/>
              <a:t>guión</a:t>
            </a:r>
            <a:r>
              <a:rPr lang="es-AR" dirty="0"/>
              <a:t> de </a:t>
            </a:r>
            <a:r>
              <a:rPr lang="es-AR" dirty="0" err="1"/>
              <a:t>elevator</a:t>
            </a:r>
            <a:r>
              <a:rPr lang="es-AR" dirty="0"/>
              <a:t> pitch</a:t>
            </a:r>
          </a:p>
        </p:txBody>
      </p:sp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A3517721-D61D-B51F-94E2-C151355C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52" y="-194873"/>
            <a:ext cx="5644794" cy="74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3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46AB7-7A38-128B-F134-94537898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Presentación oral en vivo, consejos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7005356-7302-A2F4-54AD-439E694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126553"/>
            <a:ext cx="7577996" cy="57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6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0e62d47d2_0_0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AR" dirty="0"/>
              <a:t>Algunos </a:t>
            </a:r>
            <a:r>
              <a:rPr lang="es-AR" u="sng" dirty="0" err="1"/>
              <a:t>tips</a:t>
            </a:r>
            <a:r>
              <a:rPr lang="es-AR" dirty="0"/>
              <a:t> más para </a:t>
            </a:r>
            <a:r>
              <a:rPr lang="es-AR" u="sng" dirty="0"/>
              <a:t>video grabado</a:t>
            </a:r>
            <a:endParaRPr u="sng" dirty="0"/>
          </a:p>
        </p:txBody>
      </p:sp>
      <p:sp>
        <p:nvSpPr>
          <p:cNvPr id="745" name="Google Shape;745;g70e62d47d2_0_0"/>
          <p:cNvSpPr txBox="1"/>
          <p:nvPr/>
        </p:nvSpPr>
        <p:spPr>
          <a:xfrm>
            <a:off x="1416100" y="1618400"/>
            <a:ext cx="8931600" cy="4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Deben prestar atención a la comunicación NO verbal:</a:t>
            </a:r>
            <a:endParaRPr sz="2400" b="0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/ las personas que aparecen en el video deben </a:t>
            </a:r>
            <a:r>
              <a:rPr lang="es-AR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sonreir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Utilizar los dedos para contar ideas o puntos importantes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Mostrar y/o mover las manos en  referencia a lo que se está contando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AR" sz="24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Referido a lo verbal:</a:t>
            </a:r>
            <a:endParaRPr sz="2400" b="0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AR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Deben poner diferentes énfasis en la voz para lograr comunicar efectivamente y resaltar cosas.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s-A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Analizar cuándo modificar la voz y cuando utilizar gestos no verbales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79376" y="11815"/>
            <a:ext cx="10806607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lang="es-AR"/>
              <a:t>Comunicación</a:t>
            </a: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758320" y="1124744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❖"/>
            </a:pPr>
            <a:r>
              <a:rPr lang="es-AR" sz="3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¿Cómo comunicar?</a:t>
            </a:r>
            <a:endParaRPr sz="32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2481883" y="1651855"/>
            <a:ext cx="928903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A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 </a:t>
            </a:r>
            <a:r>
              <a:rPr lang="es-AR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</a:t>
            </a:r>
            <a:r>
              <a:rPr lang="es-A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es el proceso más importante de la interacción humana, una necesidad personal y la forma más completa de crear la realidad. Las personas comunicamos constantemente, tanto con las palabras (comunicación verbal) como con nuestra actitud y comportamiento (comunicación no verbal)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22357" y="4587439"/>
            <a:ext cx="9279848" cy="2031285"/>
          </a:xfrm>
          <a:prstGeom prst="rect">
            <a:avLst/>
          </a:prstGeom>
          <a:solidFill>
            <a:srgbClr val="C6E58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AR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 Heinemann</a:t>
            </a:r>
            <a:r>
              <a:rPr lang="es-A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dice que  la comunicación es un proceso de interacción social a través de símbolos y sistemas de mensajes que se producen como parte de la actividad humana.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653976" y="4949553"/>
            <a:ext cx="10780712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550863" y="4359275"/>
            <a:ext cx="922813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9266238" y="2781300"/>
            <a:ext cx="2925762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550863" y="4625975"/>
            <a:ext cx="10780776" cy="72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AR" dirty="0"/>
              <a:t>Elicitación de Requisitos</a:t>
            </a:r>
            <a:br>
              <a:rPr lang="es-AR" dirty="0"/>
            </a:br>
            <a:r>
              <a:rPr lang="es-AR" dirty="0"/>
              <a:t>Repaso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648499" y="0"/>
            <a:ext cx="10771187" cy="11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Elicitación de Requisitos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9248775" y="2852738"/>
            <a:ext cx="2925763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5951538" y="6508750"/>
            <a:ext cx="2162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919956" y="1661319"/>
            <a:ext cx="9791700" cy="447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 el proceso de adquirir (“</a:t>
            </a:r>
            <a:r>
              <a:rPr lang="es-AR" sz="24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eliciting</a:t>
            </a:r>
            <a:r>
              <a:rPr lang="es-AR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”) [sonsacar] todo el conocimiento relevante necesario para producir un modelo de los requerimientos de un dominio de problema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❖"/>
            </a:pPr>
            <a:r>
              <a:rPr lang="es-AR" sz="2400" b="1" i="0" u="sng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Objetivos: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2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AR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 el dominio del problema para poder comunicarse con clientes y usuarios y entender sus necesidades.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2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AR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Conocer el sistema actual (manual o informatizado).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7662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AR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Identificar las necesidades, tanto explícitas como implícitas, de clientes y usuarios y sus expectativas sobre el sistema a desarrollar.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168275" y="6554788"/>
            <a:ext cx="2154238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 sz="14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Ingenieria de Software 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rgbClr val="000000"/>
      </a:dk1>
      <a:lt1>
        <a:srgbClr val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3625</Words>
  <Application>Microsoft Office PowerPoint</Application>
  <PresentationFormat>Panorámica</PresentationFormat>
  <Paragraphs>551</Paragraphs>
  <Slides>63</Slides>
  <Notes>60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Calibri</vt:lpstr>
      <vt:lpstr>Noto Sans Symbols</vt:lpstr>
      <vt:lpstr>Times New Roman</vt:lpstr>
      <vt:lpstr>Ing soft 2_Plantilla_2019</vt:lpstr>
      <vt:lpstr>INGENIERIA DE SOFTWARE II 2025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Comunicación</vt:lpstr>
      <vt:lpstr>Elicitación de Requisitos Repaso</vt:lpstr>
      <vt:lpstr>Presentación de PowerPoint</vt:lpstr>
      <vt:lpstr>Presentación de PowerPoint</vt:lpstr>
      <vt:lpstr>Observación del ambiente de trabajo</vt:lpstr>
      <vt:lpstr>Presentación de PowerPoint</vt:lpstr>
      <vt:lpstr>Presentación de PowerPoint</vt:lpstr>
      <vt:lpstr>Presentación de PowerPoint</vt:lpstr>
      <vt:lpstr>Organización de una entrevista </vt:lpstr>
      <vt:lpstr>Presentación de PowerPoint</vt:lpstr>
      <vt:lpstr>Presentación de PowerPoint</vt:lpstr>
      <vt:lpstr>Presentación de PowerPoint</vt:lpstr>
      <vt:lpstr>Presentación de PowerPoint</vt:lpstr>
      <vt:lpstr>Requerimientos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Comunicación del proyecto</vt:lpstr>
      <vt:lpstr>Comunicación</vt:lpstr>
      <vt:lpstr>Comunicación</vt:lpstr>
      <vt:lpstr>Comunicación - Consejos</vt:lpstr>
      <vt:lpstr>Comunicación - Consejos</vt:lpstr>
      <vt:lpstr>Comunicación - Consejos</vt:lpstr>
      <vt:lpstr>Comunicación - Consejos</vt:lpstr>
      <vt:lpstr>Comunicación</vt:lpstr>
      <vt:lpstr>Algunos tips más en general para el ppt que se pide</vt:lpstr>
      <vt:lpstr>Video tipo elevator pitch</vt:lpstr>
      <vt:lpstr>Comunicación</vt:lpstr>
      <vt:lpstr>Comunicación</vt:lpstr>
      <vt:lpstr>Comunicación</vt:lpstr>
      <vt:lpstr>Comunicación</vt:lpstr>
      <vt:lpstr>Pasos</vt:lpstr>
      <vt:lpstr>Tips para elaborar un guión de elevator pitch</vt:lpstr>
      <vt:lpstr>Presentación oral en vivo, consejos</vt:lpstr>
      <vt:lpstr>Algunos tips más para video grabado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admin1</dc:creator>
  <cp:lastModifiedBy>Alejandro Gonzalez</cp:lastModifiedBy>
  <cp:revision>12</cp:revision>
  <dcterms:modified xsi:type="dcterms:W3CDTF">2025-03-07T18:18:27Z</dcterms:modified>
</cp:coreProperties>
</file>